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411" r:id="rId2"/>
    <p:sldId id="414" r:id="rId3"/>
    <p:sldId id="415" r:id="rId4"/>
    <p:sldId id="416" r:id="rId5"/>
    <p:sldId id="417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29" r:id="rId18"/>
    <p:sldId id="430" r:id="rId19"/>
    <p:sldId id="431" r:id="rId20"/>
    <p:sldId id="432" r:id="rId21"/>
    <p:sldId id="443" r:id="rId22"/>
    <p:sldId id="444" r:id="rId23"/>
    <p:sldId id="445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91" autoAdjust="0"/>
    <p:restoredTop sz="93383" autoAdjust="0"/>
  </p:normalViewPr>
  <p:slideViewPr>
    <p:cSldViewPr>
      <p:cViewPr varScale="1">
        <p:scale>
          <a:sx n="102" d="100"/>
          <a:sy n="102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050"/>
    </p:cViewPr>
  </p:sorterViewPr>
  <p:notesViewPr>
    <p:cSldViewPr>
      <p:cViewPr varScale="1">
        <p:scale>
          <a:sx n="67" d="100"/>
          <a:sy n="67" d="100"/>
        </p:scale>
        <p:origin x="-274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49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57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79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5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0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6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25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65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4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2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7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8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9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9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4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8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Linear 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8.3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</a:t>
              </a:r>
              <a:r>
                <a:rPr lang="en-US" sz="1000"/>
                <a:t>, 2012-2015</a:t>
              </a:r>
              <a:endParaRPr lang="en-US" sz="1000" dirty="0"/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0944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else do we know about this function?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latin typeface="+mn-lt"/>
              </a:rPr>
              <a:t>if </a:t>
            </a:r>
            <a:r>
              <a:rPr lang="en-US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 &lt; hi</a:t>
            </a:r>
            <a:r>
              <a:rPr lang="en-US" b="0" dirty="0">
                <a:latin typeface="+mn-lt"/>
              </a:rPr>
              <a:t>, then</a:t>
            </a:r>
          </a:p>
          <a:p>
            <a:r>
              <a:rPr lang="en-US" sz="2800" dirty="0"/>
              <a:t>(generalized-function-sum </a:t>
            </a:r>
            <a:r>
              <a:rPr lang="en-US" sz="2800" dirty="0" err="1"/>
              <a:t>i</a:t>
            </a:r>
            <a:r>
              <a:rPr lang="en-US" sz="2800" dirty="0"/>
              <a:t> hi </a:t>
            </a:r>
            <a:r>
              <a:rPr lang="en-US" sz="2800" dirty="0" err="1"/>
              <a:t>sofar</a:t>
            </a:r>
            <a:r>
              <a:rPr lang="en-US" sz="2800" dirty="0"/>
              <a:t> f)</a:t>
            </a:r>
            <a:endParaRPr lang="en-US" sz="2800" b="0" dirty="0">
              <a:latin typeface="+mn-lt"/>
            </a:endParaRPr>
          </a:p>
          <a:p>
            <a:r>
              <a:rPr lang="en-US" sz="2800" dirty="0"/>
              <a:t>= </a:t>
            </a:r>
            <a:r>
              <a:rPr lang="en-US" sz="2800" dirty="0" err="1"/>
              <a:t>sofar</a:t>
            </a:r>
            <a:r>
              <a:rPr lang="en-US" sz="2800" dirty="0"/>
              <a:t> + SUM{f(j)|</a:t>
            </a:r>
            <a:r>
              <a:rPr lang="en-US" sz="2800" dirty="0" err="1"/>
              <a:t>i</a:t>
            </a:r>
            <a:r>
              <a:rPr lang="en-US" sz="2800" dirty="0"/>
              <a:t> ≤ j ≤ hi}</a:t>
            </a:r>
          </a:p>
          <a:p>
            <a:r>
              <a:rPr lang="en-US" sz="2800" dirty="0"/>
              <a:t>= (</a:t>
            </a:r>
            <a:r>
              <a:rPr lang="en-US" sz="2800" dirty="0" err="1"/>
              <a:t>sofar</a:t>
            </a:r>
            <a:r>
              <a:rPr lang="en-US" sz="2800" dirty="0"/>
              <a:t> + f(</a:t>
            </a:r>
            <a:r>
              <a:rPr lang="en-US" sz="2800" dirty="0" err="1"/>
              <a:t>i</a:t>
            </a:r>
            <a:r>
              <a:rPr lang="en-US" sz="2800" dirty="0"/>
              <a:t>))</a:t>
            </a:r>
          </a:p>
          <a:p>
            <a:r>
              <a:rPr lang="en-US" sz="2800" dirty="0"/>
              <a:t>    + SUM{f(j)|i+1 ≤ j ≤ hi}</a:t>
            </a:r>
          </a:p>
          <a:p>
            <a:r>
              <a:rPr lang="en-US" sz="2800" dirty="0"/>
              <a:t>= (generalized-function-sum</a:t>
            </a:r>
          </a:p>
          <a:p>
            <a:r>
              <a:rPr lang="en-US" sz="2800" dirty="0"/>
              <a:t>     (+ </a:t>
            </a:r>
            <a:r>
              <a:rPr lang="en-US" sz="2800" dirty="0" err="1"/>
              <a:t>i</a:t>
            </a:r>
            <a:r>
              <a:rPr lang="en-US" sz="2800" dirty="0"/>
              <a:t> 1) hi (+ </a:t>
            </a:r>
            <a:r>
              <a:rPr lang="en-US" sz="2800" dirty="0" err="1"/>
              <a:t>sofar</a:t>
            </a:r>
            <a:r>
              <a:rPr lang="en-US" sz="2800" dirty="0"/>
              <a:t> (f </a:t>
            </a:r>
            <a:r>
              <a:rPr lang="en-US" sz="2800" dirty="0" err="1"/>
              <a:t>i</a:t>
            </a:r>
            <a:r>
              <a:rPr lang="en-US" sz="2800" dirty="0"/>
              <a:t>)) f)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553200" y="3381375"/>
            <a:ext cx="23622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take (f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 out of the SUM</a:t>
            </a:r>
          </a:p>
        </p:txBody>
      </p:sp>
    </p:spTree>
    <p:extLst>
      <p:ext uri="{BB962C8B-B14F-4D97-AF65-F5344CB8AC3E}">
        <p14:creationId xmlns:p14="http://schemas.microsoft.com/office/powerpoint/2010/main" val="1559181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 now we can write the function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;; STRATEGY: If not done, recur on i+1.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(define (generalized-function-sum </a:t>
            </a:r>
            <a:r>
              <a:rPr lang="en-US" sz="2400" dirty="0" err="1"/>
              <a:t>i</a:t>
            </a:r>
            <a:r>
              <a:rPr lang="en-US" sz="2400" dirty="0"/>
              <a:t> hi </a:t>
            </a:r>
            <a:r>
              <a:rPr lang="en-US" sz="2400" dirty="0" err="1"/>
              <a:t>sofar</a:t>
            </a:r>
            <a:r>
              <a:rPr lang="en-US" sz="2400" dirty="0"/>
              <a:t> f)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</a:t>
            </a:r>
            <a:r>
              <a:rPr lang="en-US" sz="2400" dirty="0" err="1"/>
              <a:t>cond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    [(= </a:t>
            </a:r>
            <a:r>
              <a:rPr lang="en-US" sz="2400" dirty="0" err="1"/>
              <a:t>i</a:t>
            </a:r>
            <a:r>
              <a:rPr lang="en-US" sz="2400" dirty="0"/>
              <a:t> hi) (+ </a:t>
            </a:r>
            <a:r>
              <a:rPr lang="en-US" sz="2400" dirty="0" err="1"/>
              <a:t>sofar</a:t>
            </a:r>
            <a:r>
              <a:rPr lang="en-US" sz="2400" dirty="0"/>
              <a:t> (f </a:t>
            </a:r>
            <a:r>
              <a:rPr lang="en-US" sz="2400" dirty="0" err="1"/>
              <a:t>i</a:t>
            </a:r>
            <a:r>
              <a:rPr lang="en-US" sz="2400" dirty="0"/>
              <a:t>))]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[else (generalized-function-sum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(+ </a:t>
            </a:r>
            <a:r>
              <a:rPr lang="en-US" sz="2400" dirty="0" err="1"/>
              <a:t>i</a:t>
            </a:r>
            <a:r>
              <a:rPr lang="en-US" sz="2400" dirty="0"/>
              <a:t> 1)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hi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(+ </a:t>
            </a:r>
            <a:r>
              <a:rPr lang="en-US" sz="2400" dirty="0" err="1"/>
              <a:t>sofar</a:t>
            </a:r>
            <a:r>
              <a:rPr lang="en-US" sz="2400" dirty="0"/>
              <a:t> (f </a:t>
            </a:r>
            <a:r>
              <a:rPr lang="en-US" sz="2400" dirty="0" err="1"/>
              <a:t>i</a:t>
            </a:r>
            <a:r>
              <a:rPr lang="en-US" sz="2400" dirty="0"/>
              <a:t>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f)]))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63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happens at the recursive call?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1295400"/>
            <a:ext cx="32004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sofar</a:t>
            </a:r>
            <a:r>
              <a:rPr lang="en-US" dirty="0">
                <a:solidFill>
                  <a:schemeClr val="tx1"/>
                </a:solidFill>
              </a:rPr>
              <a:t> contains the sum of the f(j) for j in this region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14400" y="2514600"/>
            <a:ext cx="7364984" cy="611832"/>
            <a:chOff x="914400" y="2514600"/>
            <a:chExt cx="7364984" cy="611832"/>
          </a:xfrm>
        </p:grpSpPr>
        <p:sp>
          <p:nvSpPr>
            <p:cNvPr id="14" name="Rectangle 13"/>
            <p:cNvSpPr/>
            <p:nvPr/>
          </p:nvSpPr>
          <p:spPr>
            <a:xfrm>
              <a:off x="914400" y="2514600"/>
              <a:ext cx="1828800" cy="609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914400" y="2516832"/>
              <a:ext cx="7315200" cy="609600"/>
            </a:xfrm>
            <a:prstGeom prst="rect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4400" y="2590800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lo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620000" y="2590800"/>
              <a:ext cx="6593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hi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743200" y="2514600"/>
              <a:ext cx="0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743200" y="25908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i</a:t>
              </a:r>
              <a:endParaRPr lang="en-US" sz="2400" b="1" dirty="0"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18" name="Straight Arrow Connector 17"/>
          <p:cNvCxnSpPr>
            <a:stCxn id="5" idx="2"/>
          </p:cNvCxnSpPr>
          <p:nvPr/>
        </p:nvCxnSpPr>
        <p:spPr>
          <a:xfrm flipH="1">
            <a:off x="1905000" y="2057400"/>
            <a:ext cx="228600" cy="762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908115" y="4136796"/>
            <a:ext cx="7364984" cy="609600"/>
            <a:chOff x="914400" y="3814464"/>
            <a:chExt cx="7364984" cy="6096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097784" y="3814464"/>
              <a:ext cx="0" cy="60736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107309" y="3907482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i</a:t>
              </a:r>
              <a:endParaRPr lang="en-US" sz="2400" b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14400" y="3814464"/>
              <a:ext cx="7315200" cy="609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14400" y="3814464"/>
              <a:ext cx="2217163" cy="609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14400" y="3888432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lo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620000" y="3888432"/>
              <a:ext cx="6593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hi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908115" y="4136796"/>
            <a:ext cx="7364984" cy="611832"/>
            <a:chOff x="914400" y="2514600"/>
            <a:chExt cx="7364984" cy="611832"/>
          </a:xfrm>
        </p:grpSpPr>
        <p:sp>
          <p:nvSpPr>
            <p:cNvPr id="34" name="Rectangle 33"/>
            <p:cNvSpPr/>
            <p:nvPr/>
          </p:nvSpPr>
          <p:spPr>
            <a:xfrm>
              <a:off x="914400" y="2514600"/>
              <a:ext cx="1828800" cy="609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914400" y="2516832"/>
              <a:ext cx="7315200" cy="609600"/>
            </a:xfrm>
            <a:prstGeom prst="rect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14400" y="2590800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lo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620000" y="2590800"/>
              <a:ext cx="6593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hi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2743200" y="2514600"/>
              <a:ext cx="0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743200" y="2590800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400" b="1" dirty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315901" y="5410200"/>
            <a:ext cx="451219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The shaded region expands by one</a:t>
            </a:r>
          </a:p>
        </p:txBody>
      </p:sp>
      <p:cxnSp>
        <p:nvCxnSpPr>
          <p:cNvPr id="15" name="Straight Arrow Connector 14"/>
          <p:cNvCxnSpPr>
            <a:stCxn id="5" idx="2"/>
          </p:cNvCxnSpPr>
          <p:nvPr/>
        </p:nvCxnSpPr>
        <p:spPr>
          <a:xfrm>
            <a:off x="2133600" y="2057400"/>
            <a:ext cx="0" cy="23830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1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halting measure?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Proposed halting measure: </a:t>
            </a:r>
            <a:r>
              <a:rPr lang="en-US" b="1" dirty="0"/>
              <a:t>(hi – </a:t>
            </a:r>
            <a:r>
              <a:rPr lang="en-US" b="1" dirty="0" err="1"/>
              <a:t>i</a:t>
            </a:r>
            <a:r>
              <a:rPr lang="en-US" b="1" dirty="0"/>
              <a:t>)</a:t>
            </a:r>
            <a:r>
              <a:rPr lang="en-US" dirty="0"/>
              <a:t>.</a:t>
            </a:r>
          </a:p>
          <a:p>
            <a:r>
              <a:rPr lang="en-US" dirty="0"/>
              <a:t>Termination reasoning:</a:t>
            </a:r>
          </a:p>
          <a:p>
            <a:pPr lvl="1"/>
            <a:r>
              <a:rPr lang="en-US" b="1" dirty="0"/>
              <a:t>(hi – </a:t>
            </a:r>
            <a:r>
              <a:rPr lang="en-US" b="1" dirty="0" err="1"/>
              <a:t>i</a:t>
            </a:r>
            <a:r>
              <a:rPr lang="en-US" b="1" dirty="0"/>
              <a:t>) </a:t>
            </a:r>
            <a:r>
              <a:rPr lang="en-US" dirty="0"/>
              <a:t>is non-negative, because of the invariant 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b="1" dirty="0" err="1"/>
              <a:t>i</a:t>
            </a:r>
            <a:r>
              <a:rPr lang="en-US" b="1" dirty="0"/>
              <a:t> ≤ hi</a:t>
            </a:r>
          </a:p>
          <a:p>
            <a:pPr lvl="1"/>
            <a:r>
              <a:rPr lang="en-US" b="1" dirty="0" err="1"/>
              <a:t>i</a:t>
            </a:r>
            <a:r>
              <a:rPr lang="en-US" dirty="0"/>
              <a:t> increases at every call, so </a:t>
            </a:r>
            <a:r>
              <a:rPr lang="en-US" b="1" dirty="0"/>
              <a:t>(hi – </a:t>
            </a:r>
            <a:r>
              <a:rPr lang="en-US" b="1" dirty="0" err="1"/>
              <a:t>i</a:t>
            </a:r>
            <a:r>
              <a:rPr lang="en-US" b="1" dirty="0"/>
              <a:t>) </a:t>
            </a:r>
            <a:r>
              <a:rPr lang="en-US" dirty="0"/>
              <a:t>decreases at every call.</a:t>
            </a:r>
          </a:p>
          <a:p>
            <a:r>
              <a:rPr lang="en-US" dirty="0"/>
              <a:t>So </a:t>
            </a:r>
            <a:r>
              <a:rPr lang="en-US" b="1" dirty="0"/>
              <a:t>(hi – </a:t>
            </a:r>
            <a:r>
              <a:rPr lang="en-US" b="1" dirty="0" err="1"/>
              <a:t>i</a:t>
            </a:r>
            <a:r>
              <a:rPr lang="en-US" b="1" dirty="0"/>
              <a:t>) </a:t>
            </a:r>
            <a:r>
              <a:rPr lang="en-US" dirty="0"/>
              <a:t>is a halting measure for generalized-function-sum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34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still need our original function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;; function-sum :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;;   Nat </a:t>
            </a:r>
            <a:r>
              <a:rPr lang="en-US" sz="2400" dirty="0" err="1"/>
              <a:t>Nat</a:t>
            </a:r>
            <a:r>
              <a:rPr lang="en-US" sz="2400" dirty="0"/>
              <a:t> (Nat -&gt; Number) -&gt; Number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;; GIVEN: natural numbers lo and hi, and a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;; function f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;; WHERE: 	lo ≤ hi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;; RETURNS: SUM{f(j) | lo ≤ j ≤ hi}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;; STRATEGY: call a more general function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(define (function-sum lo hi f)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(generalized-function-sum lo hi 0 f))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114800" y="5619750"/>
            <a:ext cx="4191000" cy="990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Just call </a:t>
            </a:r>
            <a:r>
              <a:rPr lang="en-US" b="1" dirty="0">
                <a:solidFill>
                  <a:schemeClr val="tx1"/>
                </a:solidFill>
              </a:rPr>
              <a:t>generalized-function-sum</a:t>
            </a:r>
            <a:r>
              <a:rPr lang="en-US" dirty="0">
                <a:solidFill>
                  <a:schemeClr val="tx1"/>
                </a:solidFill>
              </a:rPr>
              <a:t> with </a:t>
            </a:r>
            <a:r>
              <a:rPr lang="en-US" b="1" dirty="0" err="1">
                <a:solidFill>
                  <a:schemeClr val="tx1"/>
                </a:solidFill>
              </a:rPr>
              <a:t>sofar</a:t>
            </a:r>
            <a:r>
              <a:rPr lang="en-US" dirty="0">
                <a:solidFill>
                  <a:schemeClr val="tx1"/>
                </a:solidFill>
              </a:rPr>
              <a:t> = 0.</a:t>
            </a:r>
          </a:p>
        </p:txBody>
      </p:sp>
    </p:spTree>
    <p:extLst>
      <p:ext uri="{BB962C8B-B14F-4D97-AF65-F5344CB8AC3E}">
        <p14:creationId xmlns:p14="http://schemas.microsoft.com/office/powerpoint/2010/main" val="616761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Example #2: Linear Search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;; linear-search : Nat </a:t>
            </a:r>
            <a:r>
              <a:rPr lang="en-US" sz="2000" dirty="0" err="1"/>
              <a:t>Nat</a:t>
            </a:r>
            <a:r>
              <a:rPr lang="en-US" sz="2000" dirty="0"/>
              <a:t> (Nat -&gt; </a:t>
            </a:r>
            <a:r>
              <a:rPr lang="en-US" sz="2000" dirty="0" err="1"/>
              <a:t>Bool</a:t>
            </a:r>
            <a:r>
              <a:rPr lang="en-US" sz="2000" dirty="0"/>
              <a:t>) -&gt; </a:t>
            </a:r>
            <a:r>
              <a:rPr lang="en-US" sz="2000" dirty="0" err="1"/>
              <a:t>MaybeNat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GIVEN: 2 natural numbers lo and hi,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 and a predicate </a:t>
            </a:r>
            <a:r>
              <a:rPr lang="en-US" sz="2000" dirty="0" err="1"/>
              <a:t>pred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WHERE: lo ≤ hi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RETURNS: the smallest number in [</a:t>
            </a:r>
            <a:r>
              <a:rPr lang="en-US" sz="2000" dirty="0" err="1"/>
              <a:t>lo,hi</a:t>
            </a:r>
            <a:r>
              <a:rPr lang="en-US" sz="2000" dirty="0"/>
              <a:t>) that satisfies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 </a:t>
            </a:r>
            <a:r>
              <a:rPr lang="en-US" sz="2000" dirty="0" err="1"/>
              <a:t>pred</a:t>
            </a:r>
            <a:r>
              <a:rPr lang="en-US" sz="2000" dirty="0"/>
              <a:t>, or false if there is none.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EXAMPLES/TESTS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(begin-for-test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(check-equal?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(linear-search 7 11 even?) 8)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(check-false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(linear-search 2 4 (lambda (n) (&gt; n 6)))))</a:t>
            </a:r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34200" y="3733800"/>
            <a:ext cx="1676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Remember, this means the half-open interval:</a:t>
            </a:r>
          </a:p>
          <a:p>
            <a:r>
              <a:rPr lang="en-US" sz="1400" dirty="0">
                <a:solidFill>
                  <a:schemeClr val="tx1"/>
                </a:solidFill>
              </a:rPr>
              <a:t>{ j | lo ≤ j &lt; hi}</a:t>
            </a: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 flipV="1">
            <a:off x="6019800" y="3261519"/>
            <a:ext cx="914400" cy="92948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673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trivial cases?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(= lo hi), then [</a:t>
            </a:r>
            <a:r>
              <a:rPr lang="en-US" dirty="0" err="1"/>
              <a:t>lo,hi</a:t>
            </a:r>
            <a:r>
              <a:rPr lang="en-US" dirty="0"/>
              <a:t>) is empty, so the answer is false.</a:t>
            </a:r>
          </a:p>
          <a:p>
            <a:r>
              <a:rPr lang="en-US" dirty="0"/>
              <a:t>if (</a:t>
            </a:r>
            <a:r>
              <a:rPr lang="en-US" dirty="0" err="1"/>
              <a:t>pred</a:t>
            </a:r>
            <a:r>
              <a:rPr lang="en-US" dirty="0"/>
              <a:t> lo) is true, then lo is the smallest number in [</a:t>
            </a:r>
            <a:r>
              <a:rPr lang="en-US" dirty="0" err="1"/>
              <a:t>lo,hi</a:t>
            </a:r>
            <a:r>
              <a:rPr lang="en-US" dirty="0"/>
              <a:t>) that satisfies pred.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88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got so far?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(define (linear-search lo hi </a:t>
            </a:r>
            <a:r>
              <a:rPr lang="en-US" sz="2000" dirty="0" err="1"/>
              <a:t>pred</a:t>
            </a:r>
            <a:r>
              <a:rPr lang="en-US" sz="2000" dirty="0"/>
              <a:t>)</a:t>
            </a:r>
          </a:p>
          <a:p>
            <a:r>
              <a:rPr lang="en-US" sz="2000" dirty="0"/>
              <a:t>  (</a:t>
            </a:r>
            <a:r>
              <a:rPr lang="en-US" sz="2000" dirty="0" err="1"/>
              <a:t>cond</a:t>
            </a:r>
            <a:endParaRPr lang="en-US" sz="2000" dirty="0"/>
          </a:p>
          <a:p>
            <a:r>
              <a:rPr lang="en-US" sz="2000" dirty="0"/>
              <a:t>    [(= lo hi) false]</a:t>
            </a:r>
          </a:p>
          <a:p>
            <a:r>
              <a:rPr lang="en-US" sz="2000" dirty="0"/>
              <a:t>    [(</a:t>
            </a:r>
            <a:r>
              <a:rPr lang="en-US" sz="2000" dirty="0" err="1"/>
              <a:t>pred</a:t>
            </a:r>
            <a:r>
              <a:rPr lang="en-US" sz="2000" dirty="0"/>
              <a:t> lo) lo]</a:t>
            </a:r>
          </a:p>
          <a:p>
            <a:r>
              <a:rPr lang="en-US" sz="2000" dirty="0"/>
              <a:t>    [else ???]))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11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non-trivial case?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b="1" dirty="0"/>
              <a:t>(&lt; lo hi) </a:t>
            </a:r>
            <a:r>
              <a:rPr lang="en-US" dirty="0"/>
              <a:t>and </a:t>
            </a:r>
            <a:r>
              <a:rPr lang="en-US" b="1" dirty="0"/>
              <a:t>(</a:t>
            </a:r>
            <a:r>
              <a:rPr lang="en-US" b="1" dirty="0" err="1"/>
              <a:t>pred</a:t>
            </a:r>
            <a:r>
              <a:rPr lang="en-US" b="1" dirty="0"/>
              <a:t> lo) </a:t>
            </a:r>
            <a:r>
              <a:rPr lang="en-US" dirty="0"/>
              <a:t>is false, then the smallest number in </a:t>
            </a:r>
            <a:r>
              <a:rPr lang="en-US" b="1" dirty="0"/>
              <a:t>[</a:t>
            </a:r>
            <a:r>
              <a:rPr lang="en-US" b="1" dirty="0" err="1"/>
              <a:t>lo,hi</a:t>
            </a:r>
            <a:r>
              <a:rPr lang="en-US" b="1" dirty="0"/>
              <a:t>) </a:t>
            </a:r>
            <a:r>
              <a:rPr lang="en-US" dirty="0"/>
              <a:t>that satisfies </a:t>
            </a:r>
            <a:r>
              <a:rPr lang="en-US" dirty="0" err="1"/>
              <a:t>pred</a:t>
            </a:r>
            <a:r>
              <a:rPr lang="en-US" dirty="0"/>
              <a:t> (if it exists) must be in </a:t>
            </a:r>
            <a:r>
              <a:rPr lang="en-US" b="1" dirty="0"/>
              <a:t>[lo+1, hi</a:t>
            </a:r>
            <a:r>
              <a:rPr lang="en-US" dirty="0"/>
              <a:t>).</a:t>
            </a:r>
          </a:p>
          <a:p>
            <a:r>
              <a:rPr lang="en-US" dirty="0"/>
              <a:t>So, if </a:t>
            </a:r>
            <a:r>
              <a:rPr lang="en-US" b="1" dirty="0"/>
              <a:t>(&lt; lo hi) </a:t>
            </a:r>
            <a:r>
              <a:rPr lang="en-US" dirty="0"/>
              <a:t>and </a:t>
            </a:r>
            <a:r>
              <a:rPr lang="en-US" b="1" dirty="0"/>
              <a:t>(</a:t>
            </a:r>
            <a:r>
              <a:rPr lang="en-US" b="1" dirty="0" err="1"/>
              <a:t>pred</a:t>
            </a:r>
            <a:r>
              <a:rPr lang="en-US" b="1" dirty="0"/>
              <a:t> lo) </a:t>
            </a:r>
            <a:r>
              <a:rPr lang="en-US" dirty="0"/>
              <a:t>is false,  then</a:t>
            </a:r>
          </a:p>
          <a:p>
            <a:pPr marL="0" indent="0">
              <a:buNone/>
            </a:pP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(linear-search lo hi </a:t>
            </a:r>
            <a:r>
              <a:rPr lang="en-US" sz="2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pred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) = </a:t>
            </a:r>
          </a:p>
          <a:p>
            <a:pPr marL="0" indent="0">
              <a:buNone/>
            </a:pP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(linear-search (+ lo 1) hi </a:t>
            </a:r>
            <a:r>
              <a:rPr lang="en-US" sz="2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pred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58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;; STRATEGY: If more to search and not found, then recur </a:t>
            </a:r>
          </a:p>
          <a:p>
            <a:r>
              <a:rPr lang="en-US" sz="2000" dirty="0"/>
              <a:t>;; on (+ lo 1)</a:t>
            </a:r>
          </a:p>
          <a:p>
            <a:r>
              <a:rPr lang="en-US" sz="2000" dirty="0"/>
              <a:t>(define (linear-search lo hi </a:t>
            </a:r>
            <a:r>
              <a:rPr lang="en-US" sz="2000" dirty="0" err="1"/>
              <a:t>pred</a:t>
            </a:r>
            <a:r>
              <a:rPr lang="en-US" sz="2000" dirty="0"/>
              <a:t>)</a:t>
            </a:r>
          </a:p>
          <a:p>
            <a:r>
              <a:rPr lang="en-US" sz="2000" dirty="0"/>
              <a:t>  (</a:t>
            </a:r>
            <a:r>
              <a:rPr lang="en-US" sz="2000" dirty="0" err="1"/>
              <a:t>cond</a:t>
            </a:r>
            <a:endParaRPr lang="en-US" sz="2000" dirty="0"/>
          </a:p>
          <a:p>
            <a:r>
              <a:rPr lang="en-US" sz="2000" dirty="0"/>
              <a:t>    [(= lo hi) false]</a:t>
            </a:r>
          </a:p>
          <a:p>
            <a:r>
              <a:rPr lang="en-US" sz="2000" dirty="0"/>
              <a:t>    [(</a:t>
            </a:r>
            <a:r>
              <a:rPr lang="en-US" sz="2000" dirty="0" err="1"/>
              <a:t>pred</a:t>
            </a:r>
            <a:r>
              <a:rPr lang="en-US" sz="2000" dirty="0"/>
              <a:t> lo) lo]</a:t>
            </a:r>
          </a:p>
          <a:p>
            <a:r>
              <a:rPr lang="en-US" sz="2000" dirty="0"/>
              <a:t>    [else (linear-search (+ lo 1) hi </a:t>
            </a:r>
            <a:r>
              <a:rPr lang="en-US" sz="2000" dirty="0" err="1"/>
              <a:t>pred</a:t>
            </a:r>
            <a:r>
              <a:rPr lang="en-US" sz="2000" dirty="0"/>
              <a:t>)]))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1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problems involve searching</a:t>
            </a:r>
          </a:p>
          <a:p>
            <a:r>
              <a:rPr lang="en-US" dirty="0"/>
              <a:t>General recursion is well-suited to search problems.</a:t>
            </a:r>
          </a:p>
          <a:p>
            <a:r>
              <a:rPr lang="en-US" dirty="0"/>
              <a:t>In this lesson, we'll talk about a simple case: linear search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77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halting measure?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invariant tells us that </a:t>
            </a:r>
            <a:r>
              <a:rPr lang="en-US" b="1" dirty="0"/>
              <a:t>lo ≤ hi</a:t>
            </a:r>
            <a:r>
              <a:rPr lang="en-US" dirty="0"/>
              <a:t>, so </a:t>
            </a:r>
            <a:r>
              <a:rPr lang="en-US" b="1" dirty="0"/>
              <a:t>(- hi lo) </a:t>
            </a:r>
            <a:r>
              <a:rPr lang="en-US" dirty="0"/>
              <a:t>is a non-negative integer.</a:t>
            </a:r>
          </a:p>
          <a:p>
            <a:r>
              <a:rPr lang="en-US" dirty="0"/>
              <a:t>lo increases at every recursive call, so </a:t>
            </a:r>
            <a:r>
              <a:rPr lang="en-US" b="1" dirty="0"/>
              <a:t>(- hi lo) </a:t>
            </a:r>
            <a:r>
              <a:rPr lang="en-US" dirty="0"/>
              <a:t>decreases.</a:t>
            </a:r>
          </a:p>
          <a:p>
            <a:r>
              <a:rPr lang="en-US" dirty="0"/>
              <a:t>So </a:t>
            </a:r>
            <a:r>
              <a:rPr lang="en-US" b="1" dirty="0"/>
              <a:t>(- hi lo) </a:t>
            </a:r>
            <a:r>
              <a:rPr lang="en-US" dirty="0"/>
              <a:t>is our halting measure.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10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We've seen how generative recursion can deal with problems involving numerical values</a:t>
            </a:r>
          </a:p>
          <a:p>
            <a:r>
              <a:rPr lang="en-US" dirty="0"/>
              <a:t>We've seen how </a:t>
            </a:r>
            <a:r>
              <a:rPr lang="en-US"/>
              <a:t>context arguments and </a:t>
            </a:r>
            <a:r>
              <a:rPr lang="en-US" dirty="0"/>
              <a:t>invariants can help avoid recalculating expensive values</a:t>
            </a:r>
          </a:p>
          <a:p>
            <a:r>
              <a:rPr lang="en-US" dirty="0"/>
              <a:t>We've seen how invariants can be an invaluable aid in understanding programs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95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Recognize problems for which a linear search abstraction is appropriate.</a:t>
            </a:r>
          </a:p>
          <a:p>
            <a:pPr lvl="1"/>
            <a:r>
              <a:rPr lang="en-US" dirty="0"/>
              <a:t>Use general recursion and invariants to solve problems involving numbers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55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Study the files 08-6-function-sum.rkt and 08-7-linear-search.rkt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6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Recognize problems for which a linear search abstraction is appropriate.</a:t>
            </a:r>
          </a:p>
          <a:p>
            <a:pPr lvl="1"/>
            <a:r>
              <a:rPr lang="en-US" dirty="0"/>
              <a:t>Use general recursion and invariants to solve simple problems involving numbers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9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Example #1: function-sum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function-sum : </a:t>
            </a:r>
          </a:p>
          <a:p>
            <a:pPr>
              <a:spcBef>
                <a:spcPts val="0"/>
              </a:spcBef>
            </a:pPr>
            <a:r>
              <a:rPr lang="en-US" dirty="0"/>
              <a:t>  Nat </a:t>
            </a:r>
            <a:r>
              <a:rPr lang="en-US" dirty="0" err="1"/>
              <a:t>Nat</a:t>
            </a:r>
            <a:r>
              <a:rPr lang="en-US" dirty="0"/>
              <a:t> (Nat -&gt; Number) </a:t>
            </a:r>
          </a:p>
          <a:p>
            <a:pPr>
              <a:spcBef>
                <a:spcPts val="0"/>
              </a:spcBef>
            </a:pPr>
            <a:r>
              <a:rPr lang="en-US" dirty="0"/>
              <a:t>  -&gt; Number</a:t>
            </a:r>
          </a:p>
          <a:p>
            <a:pPr>
              <a:spcBef>
                <a:spcPts val="0"/>
              </a:spcBef>
            </a:pPr>
            <a:r>
              <a:rPr lang="en-US" dirty="0"/>
              <a:t>GIVEN: natural numbers lo ≤ hi and a function f,</a:t>
            </a:r>
          </a:p>
          <a:p>
            <a:pPr>
              <a:spcBef>
                <a:spcPts val="0"/>
              </a:spcBef>
            </a:pPr>
            <a:r>
              <a:rPr lang="en-US" dirty="0"/>
              <a:t>RETURNS: SUM{f(j) | lo ≤ j ≤ hi}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3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Examples/Tests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(begin-for-test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  (check-equal?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(function-sum 1 3 (lambda (j) j))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(+ 1 2 3))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  (check-equal?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(function-sum 1 3 (lambda (j) (+ j 10)))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(+ 11 12 13)))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94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generalize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we compute, we will have computed the sum of some of the values.  Let's call that sum </a:t>
            </a:r>
            <a:r>
              <a:rPr lang="en-US" b="1" dirty="0" err="1"/>
              <a:t>sofar</a:t>
            </a:r>
            <a:r>
              <a:rPr lang="en-US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64616" y="3411066"/>
            <a:ext cx="1828800" cy="609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64616" y="3413298"/>
            <a:ext cx="7315200" cy="609600"/>
          </a:xfrm>
          <a:prstGeom prst="rect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64616" y="3487266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lo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70216" y="3487266"/>
            <a:ext cx="65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latin typeface="Consolas" pitchFamily="49" charset="0"/>
                <a:cs typeface="Consolas" pitchFamily="49" charset="0"/>
              </a:rPr>
              <a:t>hi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693416" y="3411066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36216" y="4858866"/>
            <a:ext cx="32004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sofar</a:t>
            </a:r>
            <a:r>
              <a:rPr lang="en-US" dirty="0">
                <a:solidFill>
                  <a:schemeClr val="tx1"/>
                </a:solidFill>
              </a:rPr>
              <a:t> contains the sum of the f(j) for j in this region</a:t>
            </a:r>
          </a:p>
        </p:txBody>
      </p:sp>
      <p:cxnSp>
        <p:nvCxnSpPr>
          <p:cNvPr id="13" name="Straight Arrow Connector 12"/>
          <p:cNvCxnSpPr>
            <a:stCxn id="12" idx="0"/>
          </p:cNvCxnSpPr>
          <p:nvPr/>
        </p:nvCxnSpPr>
        <p:spPr>
          <a:xfrm flipH="1" flipV="1">
            <a:off x="2007616" y="3718098"/>
            <a:ext cx="1828800" cy="11407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256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14400" y="2514600"/>
            <a:ext cx="1828800" cy="609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this picture as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14400" y="2516832"/>
            <a:ext cx="7315200" cy="609600"/>
          </a:xfrm>
          <a:prstGeom prst="rect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590800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lo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0" y="2590800"/>
            <a:ext cx="65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latin typeface="Consolas" pitchFamily="49" charset="0"/>
                <a:cs typeface="Consolas" pitchFamily="49" charset="0"/>
              </a:rPr>
              <a:t>hi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743200" y="25146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33400" y="1295400"/>
            <a:ext cx="32004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sofar</a:t>
            </a:r>
            <a:r>
              <a:rPr lang="en-US" dirty="0">
                <a:solidFill>
                  <a:schemeClr val="tx1"/>
                </a:solidFill>
              </a:rPr>
              <a:t> contains the sum of the f(j) for j in this region</a:t>
            </a:r>
          </a:p>
        </p:txBody>
      </p:sp>
      <p:cxnSp>
        <p:nvCxnSpPr>
          <p:cNvPr id="18" name="Straight Arrow Connector 17"/>
          <p:cNvCxnSpPr>
            <a:stCxn id="5" idx="2"/>
          </p:cNvCxnSpPr>
          <p:nvPr/>
        </p:nvCxnSpPr>
        <p:spPr>
          <a:xfrm flipH="1">
            <a:off x="1905000" y="2057400"/>
            <a:ext cx="228600" cy="762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43200" y="259080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8325" y="3429000"/>
            <a:ext cx="6290949" cy="175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can represent this picture with 4 numbers: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lo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, which is the first value of j to right of the boundary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hi</a:t>
            </a:r>
            <a:r>
              <a:rPr lang="en-US" dirty="0">
                <a:solidFill>
                  <a:schemeClr val="tx1"/>
                </a:solidFill>
              </a:rPr>
              <a:t>,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</a:rPr>
              <a:t>sofar</a:t>
            </a:r>
            <a:r>
              <a:rPr lang="en-US" dirty="0">
                <a:solidFill>
                  <a:schemeClr val="tx1"/>
                </a:solidFill>
              </a:rPr>
              <a:t>, which is the sum of the f(j) for j in the brown region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295400" y="5562600"/>
            <a:ext cx="32766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 what we want to compute is</a:t>
            </a:r>
          </a:p>
          <a:p>
            <a:pPr algn="ctr"/>
            <a:r>
              <a:rPr lang="en-US" b="1" dirty="0" err="1">
                <a:solidFill>
                  <a:schemeClr val="tx1"/>
                </a:solidFill>
              </a:rPr>
              <a:t>sofar</a:t>
            </a:r>
            <a:r>
              <a:rPr lang="en-US" b="1" dirty="0">
                <a:solidFill>
                  <a:schemeClr val="tx1"/>
                </a:solidFill>
              </a:rPr>
              <a:t> + SUM{f(j)|</a:t>
            </a:r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≤ j ≤ hi}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800600" y="5562600"/>
            <a:ext cx="28194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is a function of </a:t>
            </a:r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hi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sofar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dirty="0">
                <a:solidFill>
                  <a:schemeClr val="tx1"/>
                </a:solidFill>
              </a:rPr>
              <a:t>f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120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Contract, Purpose Statement, and Examples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;; generalized-function-sum : </a:t>
            </a:r>
          </a:p>
          <a:p>
            <a:r>
              <a:rPr lang="en-US" dirty="0"/>
              <a:t>;;   Nat </a:t>
            </a:r>
            <a:r>
              <a:rPr lang="en-US" dirty="0" err="1"/>
              <a:t>Nat</a:t>
            </a:r>
            <a:r>
              <a:rPr lang="en-US" dirty="0"/>
              <a:t> Number (Nat -&gt; Number) -&gt; Number</a:t>
            </a:r>
          </a:p>
          <a:p>
            <a:r>
              <a:rPr lang="en-US" dirty="0"/>
              <a:t>;; GIVEN: natural numbers </a:t>
            </a:r>
            <a:r>
              <a:rPr lang="en-US" dirty="0" err="1"/>
              <a:t>i</a:t>
            </a:r>
            <a:r>
              <a:rPr lang="en-US" dirty="0"/>
              <a:t> and hi, a number </a:t>
            </a:r>
            <a:r>
              <a:rPr lang="en-US" dirty="0" err="1"/>
              <a:t>sofar</a:t>
            </a:r>
            <a:r>
              <a:rPr lang="en-US" dirty="0"/>
              <a:t>, </a:t>
            </a:r>
          </a:p>
          <a:p>
            <a:r>
              <a:rPr lang="en-US" dirty="0"/>
              <a:t>;;  and a function f,</a:t>
            </a:r>
          </a:p>
          <a:p>
            <a:r>
              <a:rPr lang="en-US" dirty="0"/>
              <a:t>;; WHERE: </a:t>
            </a:r>
            <a:r>
              <a:rPr lang="en-US" dirty="0" err="1"/>
              <a:t>i</a:t>
            </a:r>
            <a:r>
              <a:rPr lang="en-US" dirty="0"/>
              <a:t> ≤ hi</a:t>
            </a:r>
          </a:p>
          <a:p>
            <a:r>
              <a:rPr lang="en-US" dirty="0"/>
              <a:t>;; RETURNS: </a:t>
            </a:r>
            <a:r>
              <a:rPr lang="en-US" dirty="0" err="1"/>
              <a:t>sofar</a:t>
            </a:r>
            <a:r>
              <a:rPr lang="en-US" dirty="0"/>
              <a:t> + SUM{f(j) | </a:t>
            </a:r>
            <a:r>
              <a:rPr lang="en-US" dirty="0" err="1"/>
              <a:t>i</a:t>
            </a:r>
            <a:r>
              <a:rPr lang="en-US" dirty="0"/>
              <a:t> ≤ j ≤ hi} </a:t>
            </a:r>
          </a:p>
          <a:p>
            <a:endParaRPr lang="en-US" dirty="0"/>
          </a:p>
          <a:p>
            <a:r>
              <a:rPr lang="en-US" dirty="0"/>
              <a:t>;; EXAMPLES/TESTS:</a:t>
            </a:r>
          </a:p>
          <a:p>
            <a:r>
              <a:rPr lang="en-US" dirty="0"/>
              <a:t>(begin-for-test</a:t>
            </a:r>
          </a:p>
          <a:p>
            <a:r>
              <a:rPr lang="en-US" dirty="0"/>
              <a:t>  (check-equal?</a:t>
            </a:r>
          </a:p>
          <a:p>
            <a:r>
              <a:rPr lang="en-US" dirty="0"/>
              <a:t>    (generalized-function-sum 1 3 17 (lambda (j) j))</a:t>
            </a:r>
          </a:p>
          <a:p>
            <a:r>
              <a:rPr lang="en-US" dirty="0"/>
              <a:t>    (+ 17 (+ 1 2 3)))</a:t>
            </a:r>
          </a:p>
          <a:p>
            <a:r>
              <a:rPr lang="en-US" dirty="0"/>
              <a:t>  (check-equal?</a:t>
            </a:r>
          </a:p>
          <a:p>
            <a:r>
              <a:rPr lang="en-US" dirty="0"/>
              <a:t>    (generalized-function-sum 1 3 42 (lambda (j) (+ j 10)))</a:t>
            </a:r>
          </a:p>
          <a:p>
            <a:r>
              <a:rPr lang="en-US" dirty="0"/>
              <a:t>    (+ 42 (+ 11 12 13))))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30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we know about this function?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>
                <a:latin typeface="+mn-lt"/>
              </a:rPr>
              <a:t>if </a:t>
            </a:r>
            <a:r>
              <a:rPr lang="en-US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 = hi</a:t>
            </a:r>
            <a:r>
              <a:rPr lang="en-US" b="0" dirty="0">
                <a:latin typeface="+mn-lt"/>
              </a:rPr>
              <a:t>, then </a:t>
            </a:r>
          </a:p>
          <a:p>
            <a:r>
              <a:rPr lang="en-US" sz="2800" dirty="0"/>
              <a:t>(generalized-function-sum </a:t>
            </a:r>
            <a:r>
              <a:rPr lang="en-US" sz="2800" dirty="0" err="1"/>
              <a:t>i</a:t>
            </a:r>
            <a:r>
              <a:rPr lang="en-US" sz="2800" dirty="0"/>
              <a:t> hi </a:t>
            </a:r>
            <a:r>
              <a:rPr lang="en-US" sz="2800" dirty="0" err="1"/>
              <a:t>sofar</a:t>
            </a:r>
            <a:r>
              <a:rPr lang="en-US" sz="2800" dirty="0"/>
              <a:t> f)</a:t>
            </a:r>
          </a:p>
          <a:p>
            <a:r>
              <a:rPr lang="en-US" sz="2800" dirty="0"/>
              <a:t>= </a:t>
            </a:r>
            <a:r>
              <a:rPr lang="en-US" sz="2800" dirty="0" err="1"/>
              <a:t>sofar</a:t>
            </a:r>
            <a:r>
              <a:rPr lang="en-US" sz="2800" dirty="0"/>
              <a:t> + SUM{f(j)|</a:t>
            </a:r>
            <a:r>
              <a:rPr lang="en-US" sz="2800" dirty="0" err="1"/>
              <a:t>i</a:t>
            </a:r>
            <a:r>
              <a:rPr lang="en-US" sz="2800" dirty="0"/>
              <a:t> ≤ j ≤ hi}</a:t>
            </a:r>
          </a:p>
          <a:p>
            <a:r>
              <a:rPr lang="en-US" sz="2800" dirty="0"/>
              <a:t>= </a:t>
            </a:r>
            <a:r>
              <a:rPr lang="en-US" sz="2800" dirty="0" err="1"/>
              <a:t>sofar</a:t>
            </a:r>
            <a:r>
              <a:rPr lang="en-US" sz="2800" dirty="0"/>
              <a:t> + SUM{f(j)|hi ≤ j ≤ hi}</a:t>
            </a:r>
          </a:p>
          <a:p>
            <a:r>
              <a:rPr lang="en-US" sz="2800" dirty="0"/>
              <a:t>= (+ </a:t>
            </a:r>
            <a:r>
              <a:rPr lang="en-US" sz="2800" dirty="0" err="1"/>
              <a:t>sofar</a:t>
            </a:r>
            <a:r>
              <a:rPr lang="en-US" sz="2800" dirty="0"/>
              <a:t> (f hi))</a:t>
            </a:r>
          </a:p>
          <a:p>
            <a:r>
              <a:rPr lang="en-US" sz="2800" dirty="0"/>
              <a:t>= (+ </a:t>
            </a:r>
            <a:r>
              <a:rPr lang="en-US" sz="2800" dirty="0" err="1"/>
              <a:t>sofar</a:t>
            </a:r>
            <a:r>
              <a:rPr lang="en-US" sz="2800" dirty="0"/>
              <a:t> (f </a:t>
            </a:r>
            <a:r>
              <a:rPr lang="en-US" sz="2800" dirty="0" err="1"/>
              <a:t>i</a:t>
            </a:r>
            <a:r>
              <a:rPr lang="en-US" sz="2800" dirty="0"/>
              <a:t>))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700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76fc126d3114d2cd7af425e30d91d1d47f7702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13494</TotalTime>
  <Words>1255</Words>
  <Application>Microsoft Office PowerPoint</Application>
  <PresentationFormat>On-screen Show (4:3)</PresentationFormat>
  <Paragraphs>200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1_Office Theme</vt:lpstr>
      <vt:lpstr>Linear Search</vt:lpstr>
      <vt:lpstr>Introduction</vt:lpstr>
      <vt:lpstr>Learning Objectives</vt:lpstr>
      <vt:lpstr>Example #1: function-sum</vt:lpstr>
      <vt:lpstr>Examples/Tests</vt:lpstr>
      <vt:lpstr>Let's generalize</vt:lpstr>
      <vt:lpstr>Representing this picture as data</vt:lpstr>
      <vt:lpstr>Contract, Purpose Statement, and Examples</vt:lpstr>
      <vt:lpstr>What do we know about this function?</vt:lpstr>
      <vt:lpstr>What else do we know about this function?</vt:lpstr>
      <vt:lpstr>So now we can write the function definition</vt:lpstr>
      <vt:lpstr>What happens at the recursive call?</vt:lpstr>
      <vt:lpstr>What's the halting measure?</vt:lpstr>
      <vt:lpstr>We still need our original function</vt:lpstr>
      <vt:lpstr>Example #2: Linear Search</vt:lpstr>
      <vt:lpstr>What are the trivial cases?</vt:lpstr>
      <vt:lpstr>What have we got so far?</vt:lpstr>
      <vt:lpstr>What's the non-trivial case?</vt:lpstr>
      <vt:lpstr>Function Definition</vt:lpstr>
      <vt:lpstr>What's the halting measure?</vt:lpstr>
      <vt:lpstr>Summary</vt:lpstr>
      <vt:lpstr>Learning Objectives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175</cp:revision>
  <dcterms:created xsi:type="dcterms:W3CDTF">2010-06-24T16:22:15Z</dcterms:created>
  <dcterms:modified xsi:type="dcterms:W3CDTF">2016-11-09T22:01:14Z</dcterms:modified>
</cp:coreProperties>
</file>